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41" autoAdjust="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28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7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12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29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5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663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23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5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6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8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7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9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0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4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F2964B-F129-48B3-87DC-79BC4C9A7730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57819A-A219-484C-A4AF-61BDDF11B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17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293993" y="296698"/>
            <a:ext cx="118980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МБДОУ №21 «Колокольчик» ст. Абадзехская</a:t>
            </a:r>
            <a:endParaRPr lang="ru-RU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0436" y="2163056"/>
            <a:ext cx="10806545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</a:t>
            </a:r>
            <a:r>
              <a:rPr lang="ru-RU" sz="3200" b="1" cap="none" spc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дидактических игр и народных игр в нравственно - патриотическом воспитании детей дошкольного возраста"</a:t>
            </a:r>
            <a:endParaRPr lang="ru-RU" sz="32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0764" y="5075854"/>
            <a:ext cx="7121236" cy="1077218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ru-RU" sz="3200" b="1" cap="none" spc="0" dirty="0" smtClean="0">
                <a:ln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</a:t>
            </a:r>
          </a:p>
          <a:p>
            <a:pPr algn="r"/>
            <a:r>
              <a:rPr lang="ru-RU" sz="32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Бондаренко Г.Н</a:t>
            </a:r>
            <a:endParaRPr lang="ru-RU" sz="3200" b="1" cap="none" spc="0" dirty="0">
              <a:ln/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10835" y="6396335"/>
            <a:ext cx="23703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г. Майкоп 2022 г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0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645" y="122036"/>
            <a:ext cx="9626436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81818"/>
                </a:solidFill>
                <a:latin typeface="Open Sans"/>
              </a:rPr>
              <a:t>Дидактическая игра «Герб города»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1756" y="1629103"/>
            <a:ext cx="5979348" cy="4605867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/>
              <a:t>Цель: </a:t>
            </a:r>
            <a:r>
              <a:rPr lang="ru-RU" sz="1800" dirty="0"/>
              <a:t>закрепить представление детей о гербе родного города; уметь выделять герб родного города из других знаков. </a:t>
            </a:r>
            <a:endParaRPr lang="ru-RU" sz="1800" dirty="0" smtClean="0"/>
          </a:p>
          <a:p>
            <a:r>
              <a:rPr lang="ru-RU" sz="1800" b="1" dirty="0" smtClean="0"/>
              <a:t>Материалы</a:t>
            </a:r>
            <a:r>
              <a:rPr lang="ru-RU" sz="1800" b="1" dirty="0"/>
              <a:t>: </a:t>
            </a:r>
            <a:r>
              <a:rPr lang="ru-RU" sz="1800" dirty="0"/>
              <a:t>шаблон-образец с изображением герба города; контурный шаблон этого же герба; «мозаика» герба города в разобранном варианте</a:t>
            </a:r>
            <a:r>
              <a:rPr lang="ru-RU" sz="1800" dirty="0" smtClean="0"/>
              <a:t>.</a:t>
            </a:r>
          </a:p>
          <a:p>
            <a:r>
              <a:rPr lang="ru-RU" b="1" dirty="0" smtClean="0"/>
              <a:t>Ход </a:t>
            </a:r>
            <a:r>
              <a:rPr lang="ru-RU" b="1" dirty="0"/>
              <a:t>игры. </a:t>
            </a:r>
            <a:r>
              <a:rPr lang="ru-RU" dirty="0"/>
              <a:t>Детям предлагается рассмотреть герб города и отметить отличительные особенности от гербов других городов нашей страны. Дети по контурному шаблону при помощи шаблона-образца собирают из мозаики герб города. Дети собирают герб без помощи шаблона-образца, опираясь на память. Детям предлагается собрать герб города из отдельных деталей при помощи шаблонов-накладок. Детям предлагаются гербы других городов для подобной же игровой задачи. 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04" y="1554363"/>
            <a:ext cx="3163613" cy="31636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892" y="2519124"/>
            <a:ext cx="2929248" cy="4054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90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68" y="3278080"/>
            <a:ext cx="3434912" cy="257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363" y="-10967"/>
            <a:ext cx="9479291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81818"/>
                </a:solidFill>
                <a:latin typeface="Open Sans"/>
              </a:rPr>
              <a:t>Дидактическая игра «Собери флаг»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8392" y="1221186"/>
            <a:ext cx="5634476" cy="4885324"/>
          </a:xfrm>
        </p:spPr>
        <p:txBody>
          <a:bodyPr>
            <a:normAutofit/>
          </a:bodyPr>
          <a:lstStyle/>
          <a:p>
            <a:r>
              <a:rPr lang="ru-RU" sz="2400" b="1" dirty="0"/>
              <a:t>Цель: </a:t>
            </a:r>
            <a:r>
              <a:rPr lang="ru-RU" sz="2400" dirty="0"/>
              <a:t>закрепить представление детей о флаге родного города, страны; уметь выделять флаг родного города из других знаков. Воспитатель предлагает из разрезанных частей собрать флаг страны, города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46" y="1239747"/>
            <a:ext cx="3556054" cy="1786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899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591" y="-105688"/>
            <a:ext cx="9069388" cy="19660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81818"/>
                </a:solidFill>
                <a:latin typeface="Open Sans"/>
              </a:rPr>
              <a:t>Дидактическая игра «Путешествие по городу»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07" y="2062510"/>
            <a:ext cx="5264645" cy="3615267"/>
          </a:xfrm>
        </p:spPr>
        <p:txBody>
          <a:bodyPr>
            <a:noAutofit/>
          </a:bodyPr>
          <a:lstStyle/>
          <a:p>
            <a:r>
              <a:rPr lang="ru-RU" b="1" dirty="0"/>
              <a:t>Цель: </a:t>
            </a:r>
            <a:r>
              <a:rPr lang="ru-RU" dirty="0"/>
              <a:t>знакомить с родным городом. </a:t>
            </a:r>
            <a:endParaRPr lang="ru-RU" dirty="0" smtClean="0"/>
          </a:p>
          <a:p>
            <a:r>
              <a:rPr lang="ru-RU" b="1" dirty="0" smtClean="0"/>
              <a:t>Материал</a:t>
            </a:r>
            <a:r>
              <a:rPr lang="ru-RU" b="1" dirty="0"/>
              <a:t>: </a:t>
            </a:r>
            <a:r>
              <a:rPr lang="ru-RU" dirty="0"/>
              <a:t>альбом фотографий родного города. </a:t>
            </a:r>
            <a:endParaRPr lang="ru-RU" dirty="0" smtClean="0"/>
          </a:p>
          <a:p>
            <a:r>
              <a:rPr lang="ru-RU" b="1" dirty="0" smtClean="0"/>
              <a:t>Ход </a:t>
            </a:r>
            <a:r>
              <a:rPr lang="ru-RU" b="1" dirty="0"/>
              <a:t>игры: </a:t>
            </a:r>
            <a:r>
              <a:rPr lang="ru-RU" dirty="0"/>
              <a:t>воспитатель показывает детям фотографии достопримечательностей города, предлагает назвать их. Перед игрой воспитатель организует фотовыставку достопримечательности родного города. Подбирает стихотворения по теме.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90" y="1693639"/>
            <a:ext cx="6336568" cy="4750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1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70" y="171633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81818"/>
                </a:solidFill>
                <a:latin typeface="Open Sans"/>
              </a:rPr>
              <a:t>«Собери узор».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1" y="2052145"/>
            <a:ext cx="4937655" cy="3615267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Цель: </a:t>
            </a:r>
            <a:r>
              <a:rPr lang="ru-RU" dirty="0"/>
              <a:t>знакомить детей с народными промыслами, прививать интерес к русским традициям, учить узнавать и отличать различные промыслы. </a:t>
            </a:r>
            <a:endParaRPr lang="ru-RU" dirty="0" smtClean="0"/>
          </a:p>
          <a:p>
            <a:r>
              <a:rPr lang="ru-RU" b="1" dirty="0" smtClean="0"/>
              <a:t>Материал</a:t>
            </a:r>
            <a:r>
              <a:rPr lang="ru-RU" b="1" dirty="0"/>
              <a:t>: </a:t>
            </a:r>
            <a:r>
              <a:rPr lang="ru-RU" dirty="0"/>
              <a:t>разрезные картинки с изображениями народных промыслов </a:t>
            </a:r>
            <a:endParaRPr lang="ru-RU" dirty="0" smtClean="0"/>
          </a:p>
          <a:p>
            <a:r>
              <a:rPr lang="ru-RU" b="1" dirty="0" smtClean="0"/>
              <a:t>Ход </a:t>
            </a:r>
            <a:r>
              <a:rPr lang="ru-RU" b="1" dirty="0"/>
              <a:t>игры </a:t>
            </a:r>
            <a:r>
              <a:rPr lang="ru-RU" dirty="0"/>
              <a:t>- Дети собирают картинки из разрезных фрагментов.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73" y="171633"/>
            <a:ext cx="3596586" cy="2745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28967"/>
            <a:ext cx="3752193" cy="2814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15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09" y="315311"/>
            <a:ext cx="8534400" cy="1507067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адрес…»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7547" y="1629104"/>
            <a:ext cx="4937655" cy="389116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Цель: </a:t>
            </a:r>
            <a:r>
              <a:rPr lang="ru-RU" dirty="0"/>
              <a:t>формировать умение </a:t>
            </a:r>
            <a:r>
              <a:rPr lang="ru-RU" dirty="0" smtClean="0"/>
              <a:t>и знание </a:t>
            </a:r>
            <a:r>
              <a:rPr lang="ru-RU" dirty="0"/>
              <a:t>детей называть </a:t>
            </a:r>
            <a:r>
              <a:rPr lang="ru-RU" dirty="0" smtClean="0"/>
              <a:t>свой домашний </a:t>
            </a:r>
            <a:r>
              <a:rPr lang="ru-RU" dirty="0"/>
              <a:t>адрес, улицу </a:t>
            </a:r>
            <a:r>
              <a:rPr lang="ru-RU" dirty="0" smtClean="0"/>
              <a:t>города, </a:t>
            </a:r>
            <a:r>
              <a:rPr lang="ru-RU" dirty="0"/>
              <a:t>номер </a:t>
            </a:r>
            <a:r>
              <a:rPr lang="ru-RU" dirty="0" smtClean="0"/>
              <a:t>дома</a:t>
            </a:r>
          </a:p>
          <a:p>
            <a:r>
              <a:rPr lang="ru-RU" b="1" dirty="0" smtClean="0"/>
              <a:t>Материал</a:t>
            </a:r>
            <a:r>
              <a:rPr lang="ru-RU" b="1" dirty="0"/>
              <a:t>: </a:t>
            </a:r>
            <a:r>
              <a:rPr lang="ru-RU" dirty="0"/>
              <a:t>мяч</a:t>
            </a:r>
          </a:p>
          <a:p>
            <a:r>
              <a:rPr lang="ru-RU" b="1" dirty="0"/>
              <a:t>Ход игры: </a:t>
            </a:r>
            <a:r>
              <a:rPr lang="ru-RU" dirty="0"/>
              <a:t>все встают в круг,</a:t>
            </a:r>
          </a:p>
          <a:p>
            <a:pPr marL="0" indent="0">
              <a:buNone/>
            </a:pPr>
            <a:r>
              <a:rPr lang="ru-RU" dirty="0"/>
              <a:t>воспитатель передаёт мяч ребёнку</a:t>
            </a:r>
          </a:p>
          <a:p>
            <a:pPr marL="0" indent="0">
              <a:buNone/>
            </a:pPr>
            <a:r>
              <a:rPr lang="ru-RU" dirty="0"/>
              <a:t>и говорит: Я живу на </a:t>
            </a:r>
            <a:r>
              <a:rPr lang="ru-RU" dirty="0" smtClean="0"/>
              <a:t>…улице», ребёнок </a:t>
            </a:r>
            <a:r>
              <a:rPr lang="ru-RU" dirty="0"/>
              <a:t>продолжает, называя </a:t>
            </a:r>
            <a:r>
              <a:rPr lang="ru-RU" dirty="0" smtClean="0"/>
              <a:t>свою улицу, номер дома , </a:t>
            </a:r>
            <a:r>
              <a:rPr lang="ru-RU" dirty="0"/>
              <a:t>и передаёт мяч соседу и т. </a:t>
            </a:r>
            <a:r>
              <a:rPr lang="ru-RU" dirty="0" smtClean="0"/>
              <a:t>д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 descr="https://im0-tub-ru.yandex.net/i?id=07e75ee4573b065eb327a50882ab373f&amp;n=33&amp;h=190&amp;w=362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78" y="1524001"/>
            <a:ext cx="5114870" cy="299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98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-49924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«Назови кто»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0981" y="1757855"/>
            <a:ext cx="4937655" cy="3615267"/>
          </a:xfrm>
        </p:spPr>
        <p:txBody>
          <a:bodyPr>
            <a:normAutofit/>
          </a:bodyPr>
          <a:lstStyle/>
          <a:p>
            <a:r>
              <a:rPr lang="ru-RU" b="1" dirty="0"/>
              <a:t>Цель: </a:t>
            </a:r>
            <a:r>
              <a:rPr lang="ru-RU" dirty="0"/>
              <a:t>знакомить детей с </a:t>
            </a:r>
            <a:r>
              <a:rPr lang="ru-RU" dirty="0" smtClean="0"/>
              <a:t>главными людьми </a:t>
            </a:r>
            <a:r>
              <a:rPr lang="ru-RU" dirty="0"/>
              <a:t>РФ (Путин, </a:t>
            </a:r>
            <a:r>
              <a:rPr lang="ru-RU" dirty="0" err="1" smtClean="0"/>
              <a:t>Шайгу</a:t>
            </a:r>
            <a:r>
              <a:rPr lang="ru-RU" dirty="0" smtClean="0"/>
              <a:t>, Медведев</a:t>
            </a:r>
            <a:r>
              <a:rPr lang="ru-RU" dirty="0"/>
              <a:t>,)</a:t>
            </a:r>
          </a:p>
          <a:p>
            <a:r>
              <a:rPr lang="ru-RU" b="1" dirty="0"/>
              <a:t>Материал: </a:t>
            </a:r>
            <a:r>
              <a:rPr lang="ru-RU" dirty="0"/>
              <a:t>портреты </a:t>
            </a:r>
            <a:r>
              <a:rPr lang="ru-RU" dirty="0" smtClean="0"/>
              <a:t>известных соотечественников</a:t>
            </a:r>
            <a:endParaRPr lang="ru-RU" dirty="0"/>
          </a:p>
          <a:p>
            <a:r>
              <a:rPr lang="ru-RU" b="1" dirty="0"/>
              <a:t>Ход игры: </a:t>
            </a:r>
            <a:r>
              <a:rPr lang="ru-RU" dirty="0" smtClean="0"/>
              <a:t>Воспитатель показывает </a:t>
            </a:r>
            <a:r>
              <a:rPr lang="ru-RU" dirty="0"/>
              <a:t>портреты, </a:t>
            </a:r>
            <a:r>
              <a:rPr lang="ru-RU" dirty="0" smtClean="0"/>
              <a:t>предлагает детям </a:t>
            </a:r>
            <a:r>
              <a:rPr lang="ru-RU" dirty="0"/>
              <a:t>назвать того, кто </a:t>
            </a:r>
            <a:r>
              <a:rPr lang="ru-RU" dirty="0" smtClean="0"/>
              <a:t>изображен на </a:t>
            </a:r>
            <a:r>
              <a:rPr lang="ru-RU" dirty="0"/>
              <a:t>портрете и рассказать, чем </a:t>
            </a:r>
            <a:r>
              <a:rPr lang="ru-RU" dirty="0" smtClean="0"/>
              <a:t>он знаменит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3752" y="1137745"/>
            <a:ext cx="3399751" cy="2285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84" y="3820273"/>
            <a:ext cx="3131937" cy="2348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6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933" y="0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«Подбери наряд кукле»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5329" y="1608084"/>
            <a:ext cx="5653526" cy="4721480"/>
          </a:xfrm>
        </p:spPr>
        <p:txBody>
          <a:bodyPr>
            <a:normAutofit/>
          </a:bodyPr>
          <a:lstStyle/>
          <a:p>
            <a:r>
              <a:rPr lang="ru-RU" b="1" dirty="0"/>
              <a:t>Цель: </a:t>
            </a:r>
            <a:r>
              <a:rPr lang="ru-RU" dirty="0"/>
              <a:t>знакомить с </a:t>
            </a:r>
            <a:r>
              <a:rPr lang="ru-RU" dirty="0" smtClean="0"/>
              <a:t>национальной одеждой</a:t>
            </a:r>
            <a:r>
              <a:rPr lang="ru-RU" dirty="0"/>
              <a:t>, прививать интерес </a:t>
            </a:r>
            <a:r>
              <a:rPr lang="ru-RU" dirty="0" smtClean="0"/>
              <a:t>к национальной </a:t>
            </a:r>
            <a:r>
              <a:rPr lang="ru-RU" dirty="0"/>
              <a:t>культуре., </a:t>
            </a:r>
            <a:r>
              <a:rPr lang="ru-RU" dirty="0" smtClean="0"/>
              <a:t>любовь к </a:t>
            </a:r>
            <a:r>
              <a:rPr lang="ru-RU" dirty="0"/>
              <a:t>Родине, Родному </a:t>
            </a:r>
            <a:r>
              <a:rPr lang="ru-RU" dirty="0" smtClean="0"/>
              <a:t>краю.</a:t>
            </a:r>
            <a:endParaRPr lang="ru-RU" dirty="0"/>
          </a:p>
          <a:p>
            <a:r>
              <a:rPr lang="ru-RU" b="1" dirty="0"/>
              <a:t>Материал: </a:t>
            </a:r>
            <a:r>
              <a:rPr lang="ru-RU" dirty="0"/>
              <a:t>кукла, </a:t>
            </a:r>
            <a:r>
              <a:rPr lang="ru-RU" dirty="0" smtClean="0"/>
              <a:t>национальные костюмы </a:t>
            </a:r>
            <a:r>
              <a:rPr lang="ru-RU" dirty="0"/>
              <a:t>для куклы, картинки </a:t>
            </a:r>
            <a:r>
              <a:rPr lang="ru-RU" dirty="0" smtClean="0"/>
              <a:t>и иллюстрации </a:t>
            </a:r>
            <a:r>
              <a:rPr lang="ru-RU" dirty="0"/>
              <a:t>с </a:t>
            </a:r>
            <a:r>
              <a:rPr lang="ru-RU" dirty="0" smtClean="0"/>
              <a:t>изображением народных </a:t>
            </a:r>
            <a:r>
              <a:rPr lang="ru-RU" dirty="0"/>
              <a:t>костюмов»</a:t>
            </a:r>
          </a:p>
          <a:p>
            <a:r>
              <a:rPr lang="ru-RU" b="1" dirty="0"/>
              <a:t>Ход игры </a:t>
            </a:r>
            <a:r>
              <a:rPr lang="ru-RU" dirty="0"/>
              <a:t>-Дети одевают куклу </a:t>
            </a:r>
            <a:r>
              <a:rPr lang="ru-RU" dirty="0" smtClean="0"/>
              <a:t>в национальную одежду.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70" y="1114096"/>
            <a:ext cx="3621493" cy="2956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12" y="2161248"/>
            <a:ext cx="2568912" cy="3819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32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-67734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«Я имею право...»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842" y="1846957"/>
            <a:ext cx="5979348" cy="3986341"/>
          </a:xfrm>
        </p:spPr>
        <p:txBody>
          <a:bodyPr>
            <a:normAutofit fontScale="47500" lnSpcReduction="20000"/>
          </a:bodyPr>
          <a:lstStyle/>
          <a:p>
            <a:r>
              <a:rPr lang="ru-RU" sz="4000" b="1" dirty="0"/>
              <a:t>Цель. </a:t>
            </a:r>
            <a:r>
              <a:rPr lang="ru-RU" sz="4000" dirty="0"/>
              <a:t>Расширить </a:t>
            </a:r>
            <a:r>
              <a:rPr lang="ru-RU" sz="4000" dirty="0" smtClean="0"/>
              <a:t>область правовых </a:t>
            </a:r>
            <a:r>
              <a:rPr lang="ru-RU" sz="4000" dirty="0"/>
              <a:t>знаний детей.</a:t>
            </a:r>
          </a:p>
          <a:p>
            <a:r>
              <a:rPr lang="ru-RU" sz="4000" b="1" dirty="0"/>
              <a:t>Материал. </a:t>
            </a:r>
            <a:r>
              <a:rPr lang="ru-RU" sz="4000" dirty="0"/>
              <a:t>Набор </a:t>
            </a:r>
            <a:r>
              <a:rPr lang="ru-RU" sz="4000" dirty="0" smtClean="0"/>
              <a:t>сюжетных картинок </a:t>
            </a:r>
            <a:r>
              <a:rPr lang="ru-RU" sz="4000" dirty="0"/>
              <a:t>к статьям «Конвенции</a:t>
            </a:r>
          </a:p>
          <a:p>
            <a:pPr marL="0" indent="0">
              <a:buNone/>
            </a:pPr>
            <a:r>
              <a:rPr lang="ru-RU" sz="4000" dirty="0"/>
              <a:t>ООН о правах ребенка». </a:t>
            </a:r>
            <a:r>
              <a:rPr lang="ru-RU" sz="4000" dirty="0" smtClean="0"/>
              <a:t>Картинки с </a:t>
            </a:r>
            <a:r>
              <a:rPr lang="ru-RU" sz="4000" dirty="0"/>
              <a:t>изображением ситуаций, не</a:t>
            </a:r>
          </a:p>
          <a:p>
            <a:pPr marL="0" indent="0">
              <a:buNone/>
            </a:pPr>
            <a:r>
              <a:rPr lang="ru-RU" sz="4000" dirty="0" smtClean="0"/>
              <a:t> рассматриваемых </a:t>
            </a:r>
            <a:r>
              <a:rPr lang="ru-RU" sz="4000" dirty="0"/>
              <a:t>в «Конвенции</a:t>
            </a:r>
            <a:r>
              <a:rPr lang="ru-RU" sz="4000" dirty="0" smtClean="0"/>
              <a:t>» (</a:t>
            </a:r>
            <a:r>
              <a:rPr lang="ru-RU" sz="4000" dirty="0"/>
              <a:t>ребенок катается на </a:t>
            </a:r>
            <a:r>
              <a:rPr lang="ru-RU" sz="4000" dirty="0" smtClean="0"/>
              <a:t>велосипеде, играет </a:t>
            </a:r>
            <a:r>
              <a:rPr lang="ru-RU" sz="4000" dirty="0"/>
              <a:t>в прятки, поливает цветы </a:t>
            </a:r>
            <a:r>
              <a:rPr lang="ru-RU" sz="4000" dirty="0" smtClean="0"/>
              <a:t>и т.п</a:t>
            </a:r>
            <a:r>
              <a:rPr lang="ru-RU" sz="4000" dirty="0"/>
              <a:t>.).</a:t>
            </a:r>
          </a:p>
          <a:p>
            <a:r>
              <a:rPr lang="ru-RU" sz="4000" b="1" dirty="0"/>
              <a:t>Ход </a:t>
            </a:r>
            <a:r>
              <a:rPr lang="ru-RU" sz="4000" b="1" dirty="0" smtClean="0"/>
              <a:t>игры </a:t>
            </a:r>
            <a:r>
              <a:rPr lang="ru-RU" sz="4000" dirty="0" smtClean="0"/>
              <a:t>Дети </a:t>
            </a:r>
            <a:r>
              <a:rPr lang="ru-RU" sz="4000" dirty="0"/>
              <a:t>поочередно </a:t>
            </a:r>
            <a:r>
              <a:rPr lang="ru-RU" sz="4000" dirty="0" smtClean="0"/>
              <a:t>выбирают картинку </a:t>
            </a:r>
            <a:r>
              <a:rPr lang="ru-RU" sz="4000" dirty="0"/>
              <a:t>и объясняют </a:t>
            </a:r>
            <a:r>
              <a:rPr lang="ru-RU" sz="4000" dirty="0" smtClean="0"/>
              <a:t>причину своего </a:t>
            </a:r>
            <a:r>
              <a:rPr lang="ru-RU" sz="4000" dirty="0"/>
              <a:t>выбора, </a:t>
            </a:r>
            <a:r>
              <a:rPr lang="ru-RU" sz="4000" dirty="0" smtClean="0"/>
              <a:t>остальные обсуждают правильность принятого </a:t>
            </a:r>
            <a:r>
              <a:rPr lang="ru-RU" sz="4000" dirty="0"/>
              <a:t>решения</a:t>
            </a:r>
          </a:p>
          <a:p>
            <a:endParaRPr lang="ru-RU" dirty="0"/>
          </a:p>
        </p:txBody>
      </p:sp>
      <p:pic>
        <p:nvPicPr>
          <p:cNvPr id="5" name="Объект 4" descr="http://content.foto.mail.ru/mail/yjdbxjr2010/_answers/i-4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54" y="1325477"/>
            <a:ext cx="5241622" cy="4651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6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531" y="-67733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Вывод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6075" y="1101687"/>
            <a:ext cx="6553871" cy="508737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181818"/>
                </a:solidFill>
                <a:latin typeface="+mj-lt"/>
              </a:rPr>
              <a:t>Игра для развития дошкольников имеет решающее значение, именно она является ведущей деятельностью в дошкольном возрасте. </a:t>
            </a:r>
            <a:endParaRPr lang="ru-RU" sz="1800" dirty="0" smtClean="0">
              <a:solidFill>
                <a:srgbClr val="181818"/>
              </a:solidFill>
              <a:latin typeface="+mj-lt"/>
            </a:endParaRPr>
          </a:p>
          <a:p>
            <a:r>
              <a:rPr lang="ru-RU" sz="1800" dirty="0" smtClean="0">
                <a:solidFill>
                  <a:srgbClr val="181818"/>
                </a:solidFill>
                <a:latin typeface="+mj-lt"/>
              </a:rPr>
              <a:t>Важно </a:t>
            </a:r>
            <a:r>
              <a:rPr lang="ru-RU" sz="1800" dirty="0">
                <a:solidFill>
                  <a:srgbClr val="181818"/>
                </a:solidFill>
                <a:latin typeface="+mj-lt"/>
              </a:rPr>
              <a:t>через игру формировать у детей не только представления о должном поведении или коммуникативные навыки, а прежде всего нравственные чувства. Только в этом случае ребёнка можно научить чувству общности, способности понимать другого, сравнивать себя с другими, прислушиваться к себе и окружающим</a:t>
            </a:r>
            <a:r>
              <a:rPr lang="ru-RU" sz="1800" dirty="0" smtClean="0">
                <a:solidFill>
                  <a:srgbClr val="181818"/>
                </a:solidFill>
                <a:latin typeface="+mj-lt"/>
              </a:rPr>
              <a:t>.</a:t>
            </a:r>
          </a:p>
          <a:p>
            <a:r>
              <a:rPr lang="ru-RU" sz="1800" dirty="0" smtClean="0">
                <a:solidFill>
                  <a:srgbClr val="181818"/>
                </a:solidFill>
                <a:latin typeface="+mj-lt"/>
              </a:rPr>
              <a:t> </a:t>
            </a:r>
            <a:r>
              <a:rPr lang="ru-RU" sz="1800" dirty="0">
                <a:solidFill>
                  <a:srgbClr val="181818"/>
                </a:solidFill>
                <a:latin typeface="+mj-lt"/>
              </a:rPr>
              <a:t>На этом фундаменте строится нравственное отношение к окружающим людям: сочувствие, сопереживание, терпимость, содействие</a:t>
            </a:r>
            <a:r>
              <a:rPr lang="ru-RU" sz="1600" dirty="0">
                <a:solidFill>
                  <a:srgbClr val="181818"/>
                </a:solidFill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81" y="1280711"/>
            <a:ext cx="3681264" cy="4908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2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13" y="1245869"/>
            <a:ext cx="7360920" cy="552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16467" y="13870"/>
            <a:ext cx="10110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«Моя малая Родина… </a:t>
            </a:r>
            <a:b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 каждого человека она своя, но для всех является той,</a:t>
            </a:r>
            <a:b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Путеводной звездой, которая на протяжении всей жизни</a:t>
            </a:r>
            <a:b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определяет очень многое, если не сказать все!» 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2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10" y="283721"/>
            <a:ext cx="4935537" cy="277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393" y="164773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2332" y="2464213"/>
            <a:ext cx="9144097" cy="3770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Тема патриотизма </a:t>
            </a:r>
            <a:r>
              <a:rPr lang="ru-RU" sz="2400" dirty="0"/>
              <a:t>- ныне актуальнейшая тема для нашей страны, для русских людей.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Как </a:t>
            </a:r>
            <a:r>
              <a:rPr lang="ru-RU" sz="2400" b="1" dirty="0"/>
              <a:t>пробудить в ребёнке чувство любви к Родине? </a:t>
            </a:r>
            <a:r>
              <a:rPr lang="ru-RU" sz="2400" dirty="0"/>
              <a:t>Именно «пробудить любовь», потому что оно есть в каждой душе, и надо его усилить точным, чистым тоном. </a:t>
            </a:r>
            <a:r>
              <a:rPr lang="ru-RU" sz="2400" b="1" dirty="0"/>
              <a:t>Нельзя заставить любить Отечество. Любовь надо воспитывать. </a:t>
            </a:r>
            <a:r>
              <a:rPr lang="ru-RU" sz="2400" dirty="0"/>
              <a:t>Совершенно ясно, что если граждане не будут с ответственностью относиться к своей стране — у этой страны не будет будущего. Вопрос о патриотизме не вызывает удивления у тех, кто понимает, что он сам — часть своей страны и своего народа.</a:t>
            </a:r>
          </a:p>
        </p:txBody>
      </p:sp>
    </p:spTree>
    <p:extLst>
      <p:ext uri="{BB962C8B-B14F-4D97-AF65-F5344CB8AC3E}">
        <p14:creationId xmlns:p14="http://schemas.microsoft.com/office/powerpoint/2010/main" val="7313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03" y="234281"/>
            <a:ext cx="8401966" cy="630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5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2" y="0"/>
            <a:ext cx="5638800" cy="3380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140" y="3380509"/>
            <a:ext cx="101641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81818"/>
                </a:solidFill>
                <a:latin typeface="+mn-lt"/>
                <a:cs typeface="Times New Roman" panose="02020603050405020304" pitchFamily="18" charset="0"/>
              </a:rPr>
              <a:t>патриотизм </a:t>
            </a:r>
            <a:r>
              <a:rPr lang="ru-RU" sz="2400" b="1" dirty="0">
                <a:solidFill>
                  <a:srgbClr val="181818"/>
                </a:solidFill>
                <a:latin typeface="+mn-lt"/>
                <a:cs typeface="Times New Roman" panose="02020603050405020304" pitchFamily="18" charset="0"/>
              </a:rPr>
              <a:t>в современных условиях</a:t>
            </a:r>
            <a:r>
              <a:rPr lang="ru-RU" sz="2400" dirty="0">
                <a:solidFill>
                  <a:srgbClr val="181818"/>
                </a:solidFill>
                <a:latin typeface="+mn-lt"/>
                <a:cs typeface="Times New Roman" panose="02020603050405020304" pitchFamily="18" charset="0"/>
              </a:rPr>
              <a:t> – это с одной стороны преданность Родине, а с другой – сохранение культурной самобытности народа</a:t>
            </a:r>
            <a:r>
              <a:rPr lang="ru-RU" sz="2400" dirty="0" smtClean="0">
                <a:solidFill>
                  <a:srgbClr val="181818"/>
                </a:solidFill>
                <a:latin typeface="+mn-lt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181818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181818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81818"/>
                </a:solidFill>
                <a:latin typeface="+mn-lt"/>
                <a:cs typeface="Times New Roman" panose="02020603050405020304" pitchFamily="18" charset="0"/>
              </a:rPr>
              <a:t>Любовь </a:t>
            </a:r>
            <a:r>
              <a:rPr lang="ru-RU" sz="2400" b="1" dirty="0">
                <a:solidFill>
                  <a:srgbClr val="181818"/>
                </a:solidFill>
                <a:latin typeface="+mn-lt"/>
                <a:cs typeface="Times New Roman" panose="02020603050405020304" pitchFamily="18" charset="0"/>
              </a:rPr>
              <a:t>маленького ребенка-дошкольника к Родине </a:t>
            </a:r>
            <a:r>
              <a:rPr lang="ru-RU" sz="2400" dirty="0">
                <a:solidFill>
                  <a:srgbClr val="181818"/>
                </a:solidFill>
                <a:latin typeface="+mn-lt"/>
                <a:cs typeface="Times New Roman" panose="02020603050405020304" pitchFamily="18" charset="0"/>
              </a:rPr>
              <a:t>начинается с отношения к самым близким людям – отцу, матери, дедушке, бабушке, своему селу, улице, дому, в котором он живет, к детскому саду.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1141461"/>
            <a:ext cx="4142508" cy="413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933" y="0"/>
            <a:ext cx="8534400" cy="1507067"/>
          </a:xfrm>
        </p:spPr>
        <p:txBody>
          <a:bodyPr/>
          <a:lstStyle/>
          <a:p>
            <a:r>
              <a:rPr lang="ru-RU" dirty="0">
                <a:solidFill>
                  <a:srgbClr val="181818"/>
                </a:solidFill>
                <a:latin typeface="Open Sans"/>
              </a:rPr>
              <a:t>Формирование патриотизма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884" y="1986588"/>
            <a:ext cx="7905608" cy="3402830"/>
          </a:xfrm>
        </p:spPr>
        <p:txBody>
          <a:bodyPr>
            <a:noAutofit/>
          </a:bodyPr>
          <a:lstStyle/>
          <a:p>
            <a:r>
              <a:rPr lang="ru-RU" b="1" dirty="0" smtClean="0"/>
              <a:t>Патриотическое воспитание ребенка это сложный педагогический процесс.</a:t>
            </a:r>
            <a:r>
              <a:rPr lang="ru-RU" dirty="0" smtClean="0"/>
              <a:t> В основе его лежит формирование патриотизма как личностного качества. </a:t>
            </a:r>
          </a:p>
          <a:p>
            <a:r>
              <a:rPr lang="ru-RU" dirty="0" smtClean="0"/>
              <a:t>На каждом возрастном этапе проявления патриотизма и патриотическое воспитание имеют свои особенности. </a:t>
            </a:r>
          </a:p>
          <a:p>
            <a:r>
              <a:rPr lang="ru-RU" b="1" dirty="0" smtClean="0"/>
              <a:t>Патриотизм </a:t>
            </a:r>
            <a:r>
              <a:rPr lang="ru-RU" dirty="0" smtClean="0"/>
              <a:t>применительно к ребенку дошкольного возраста определяется нами как его </a:t>
            </a:r>
            <a:r>
              <a:rPr lang="ru-RU" b="1" dirty="0" smtClean="0"/>
              <a:t>потребность участвовать во всех делах на благо окружающих людей, представителей живой природы, наличие у него таких качеств, как сострадание, сочувствие, чувство собственного достоинства; осознание себя частью окружающего мира.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86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83" y="1676107"/>
            <a:ext cx="5853743" cy="3892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439" y="0"/>
            <a:ext cx="9836643" cy="150706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181818"/>
                </a:solidFill>
                <a:latin typeface="Open Sans"/>
              </a:rPr>
              <a:t>Влияние игровой деятельности на воспитание патриотизма у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248" y="1676107"/>
            <a:ext cx="6106510" cy="41699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Данная цель достигается через решение следующих задач: </a:t>
            </a:r>
            <a:endParaRPr lang="ru-RU" dirty="0" smtClean="0"/>
          </a:p>
          <a:p>
            <a:r>
              <a:rPr lang="ru-RU" dirty="0" smtClean="0"/>
              <a:t>познакомить </a:t>
            </a:r>
            <a:r>
              <a:rPr lang="ru-RU" dirty="0"/>
              <a:t>детей с сюжетно – ролевыми и дидактическими играми, направленными на воспитание гражданственности и </a:t>
            </a:r>
            <a:r>
              <a:rPr lang="ru-RU" dirty="0" smtClean="0"/>
              <a:t>патриотизма;</a:t>
            </a:r>
          </a:p>
          <a:p>
            <a:r>
              <a:rPr lang="ru-RU" dirty="0" smtClean="0"/>
              <a:t> приобщать </a:t>
            </a:r>
            <a:r>
              <a:rPr lang="ru-RU" dirty="0"/>
              <a:t>дошкольников к истории родного города, местным достопримечательностям через игровую деятельность; </a:t>
            </a:r>
            <a:endParaRPr lang="ru-RU" dirty="0" smtClean="0"/>
          </a:p>
          <a:p>
            <a:r>
              <a:rPr lang="ru-RU" dirty="0" smtClean="0"/>
              <a:t>организовать </a:t>
            </a:r>
            <a:r>
              <a:rPr lang="ru-RU" dirty="0"/>
              <a:t>взаимодействие с родителями по гражданско - патриотическому воспитанию детей;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716" y="-67734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181818"/>
                </a:solidFill>
                <a:latin typeface="Open Sans"/>
              </a:rPr>
              <a:t>Использование народной культуры в патриотическом воспитании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1962" y="2193778"/>
            <a:ext cx="4937655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П</a:t>
            </a:r>
            <a:r>
              <a:rPr lang="ru-RU" sz="2400" b="1" dirty="0" smtClean="0"/>
              <a:t>атриотическое </a:t>
            </a:r>
            <a:r>
              <a:rPr lang="ru-RU" sz="2400" b="1" dirty="0"/>
              <a:t>воспитание в детском саду </a:t>
            </a:r>
            <a:r>
              <a:rPr lang="ru-RU" sz="2400" dirty="0"/>
              <a:t>– это процесс освоения, наследования традиционной отечественной культуры. А в основе отечественной культуры лежит многообразие народных культур. Безусловно, народная культура несет в себе мудрые истины, дающие образец отношения к природе, семье, роду, родине.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17" y="1594828"/>
            <a:ext cx="3353969" cy="3037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01" y="2193778"/>
            <a:ext cx="3135081" cy="3492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72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55" y="1255985"/>
            <a:ext cx="4099036" cy="307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4" y="0"/>
            <a:ext cx="10582878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Народные игры, как средство нравственно-патриотического воспитания детей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72" y="1500644"/>
            <a:ext cx="6180083" cy="51039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1" dirty="0"/>
              <a:t>Народные</a:t>
            </a:r>
            <a:r>
              <a:rPr lang="ru-RU" sz="2600" dirty="0"/>
              <a:t> игры являются неотъемлемой частью </a:t>
            </a:r>
            <a:r>
              <a:rPr lang="ru-RU" sz="2600" b="1" dirty="0"/>
              <a:t>нравственно-патриотического воспитания дошкольников</a:t>
            </a:r>
            <a:r>
              <a:rPr lang="ru-RU" sz="2600" dirty="0"/>
              <a:t>. 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В </a:t>
            </a:r>
            <a:r>
              <a:rPr lang="ru-RU" sz="2600" dirty="0"/>
              <a:t>них отражается образ </a:t>
            </a:r>
            <a:r>
              <a:rPr lang="ru-RU" sz="2600" dirty="0" smtClean="0"/>
              <a:t>жизни </a:t>
            </a:r>
            <a:r>
              <a:rPr lang="ru-RU" sz="2600" dirty="0"/>
              <a:t>людей, их труд, быт, национальные устои, представления о чести, </a:t>
            </a:r>
            <a:r>
              <a:rPr lang="ru-RU" sz="2600" dirty="0" smtClean="0"/>
              <a:t>смелости</a:t>
            </a:r>
            <a:r>
              <a:rPr lang="ru-RU" sz="2600" dirty="0"/>
              <a:t>, </a:t>
            </a:r>
            <a:r>
              <a:rPr lang="ru-RU" sz="2600" dirty="0" smtClean="0"/>
              <a:t>мужестве.</a:t>
            </a:r>
            <a:r>
              <a:rPr lang="ru-RU" sz="2600" dirty="0"/>
              <a:t> Особенность </a:t>
            </a:r>
            <a:r>
              <a:rPr lang="ru-RU" sz="2600" b="1" dirty="0"/>
              <a:t>народных игр в том</a:t>
            </a:r>
            <a:r>
              <a:rPr lang="ru-RU" sz="2600" dirty="0"/>
              <a:t>, что </a:t>
            </a:r>
            <a:r>
              <a:rPr lang="ru-RU" sz="2600" dirty="0" smtClean="0"/>
              <a:t>у малышей </a:t>
            </a:r>
            <a:r>
              <a:rPr lang="ru-RU" sz="2600" dirty="0"/>
              <a:t>формируется устойчивое, заинтересованное, уважительное отношение к культуре родной страны, создается </a:t>
            </a:r>
            <a:r>
              <a:rPr lang="ru-RU" sz="2600" dirty="0" smtClean="0"/>
              <a:t>эмоционально </a:t>
            </a:r>
            <a:r>
              <a:rPr lang="ru-RU" sz="2600" dirty="0"/>
              <a:t>положительная основа для развития патриотических </a:t>
            </a:r>
            <a:r>
              <a:rPr lang="ru-RU" sz="2600" dirty="0" smtClean="0"/>
              <a:t>чувств.</a:t>
            </a:r>
          </a:p>
          <a:p>
            <a:pPr marL="0" indent="0">
              <a:buNone/>
            </a:pPr>
            <a:r>
              <a:rPr lang="ru-RU" sz="2600" dirty="0"/>
              <a:t> По содержанию </a:t>
            </a:r>
            <a:r>
              <a:rPr lang="ru-RU" sz="2600" b="1" dirty="0"/>
              <a:t>народные игры лаконичны</a:t>
            </a:r>
            <a:r>
              <a:rPr lang="ru-RU" sz="2600" dirty="0"/>
              <a:t>, выразительны и доступны </a:t>
            </a:r>
            <a:r>
              <a:rPr lang="ru-RU" sz="2600" dirty="0" smtClean="0"/>
              <a:t>ребенку.</a:t>
            </a:r>
          </a:p>
          <a:p>
            <a:pPr marL="0" indent="0">
              <a:buNone/>
            </a:pPr>
            <a:r>
              <a:rPr lang="ru-RU" sz="2600" dirty="0"/>
              <a:t>Перед игрой рассказываем о культуре и быте того или иного </a:t>
            </a:r>
            <a:r>
              <a:rPr lang="ru-RU" sz="2600" b="1" dirty="0"/>
              <a:t>народа </a:t>
            </a:r>
            <a:r>
              <a:rPr lang="ru-RU" sz="2600" dirty="0"/>
              <a:t>(русские </a:t>
            </a:r>
            <a:r>
              <a:rPr lang="ru-RU" sz="2600" b="1" dirty="0"/>
              <a:t>народные игры </a:t>
            </a:r>
            <a:r>
              <a:rPr lang="ru-RU" sz="2600" i="1" dirty="0"/>
              <a:t>«Гуси-лебеди</a:t>
            </a:r>
            <a:r>
              <a:rPr lang="ru-RU" sz="2600" i="1" dirty="0" smtClean="0"/>
              <a:t>»</a:t>
            </a:r>
            <a:r>
              <a:rPr lang="ru-RU" sz="2600" dirty="0" smtClean="0"/>
              <a:t>, «Ручеек»,</a:t>
            </a:r>
            <a:r>
              <a:rPr lang="ru-RU" sz="2600" dirty="0"/>
              <a:t> </a:t>
            </a:r>
            <a:r>
              <a:rPr lang="ru-RU" sz="2600" i="1" dirty="0"/>
              <a:t>«У медведя во бору»</a:t>
            </a:r>
            <a:r>
              <a:rPr lang="ru-RU" sz="2600" dirty="0"/>
              <a:t>, </a:t>
            </a:r>
            <a:r>
              <a:rPr lang="ru-RU" sz="2600" i="1" dirty="0"/>
              <a:t>«Карусель»</a:t>
            </a:r>
            <a:r>
              <a:rPr lang="ru-RU" sz="2600" dirty="0"/>
              <a:t>, </a:t>
            </a:r>
            <a:r>
              <a:rPr lang="ru-RU" sz="2600" i="1" dirty="0"/>
              <a:t>«Угадай чей голосок»</a:t>
            </a:r>
            <a:r>
              <a:rPr lang="ru-RU" sz="2600" dirty="0"/>
              <a:t> и т. д.).</a:t>
            </a:r>
            <a:endParaRPr lang="ru-RU" sz="26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15" y="3725238"/>
            <a:ext cx="4177016" cy="313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56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-67734"/>
            <a:ext cx="10530326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181818"/>
                </a:solidFill>
                <a:latin typeface="Open Sans"/>
              </a:rPr>
              <a:t>Дидактические </a:t>
            </a:r>
            <a:r>
              <a:rPr lang="ru-RU" dirty="0" smtClean="0">
                <a:solidFill>
                  <a:srgbClr val="181818"/>
                </a:solidFill>
                <a:latin typeface="Open Sans"/>
              </a:rPr>
              <a:t>игры, как средство нравственно-патриотического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0924" y="1240221"/>
            <a:ext cx="6668069" cy="4992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Дидактическая игра по нравственно-патриотическому воспитанию </a:t>
            </a:r>
            <a:r>
              <a:rPr lang="ru-RU" dirty="0"/>
              <a:t>позволяет открыть комплекс разнообразной деятельности детей: мысли, чувства, переживания, сопереживания, поиски активных способов решения игровой задачи, подчинение их условиям и обстоятельствам игры, отношения детей в игре.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Предлагаемые </a:t>
            </a:r>
            <a:r>
              <a:rPr lang="ru-RU" dirty="0"/>
              <a:t>игры и упражнения </a:t>
            </a:r>
            <a:r>
              <a:rPr lang="ru-RU" dirty="0" smtClean="0"/>
              <a:t>может проводить воспитатель на </a:t>
            </a:r>
            <a:r>
              <a:rPr lang="ru-RU" dirty="0"/>
              <a:t>прогулке во время утреннего приема, в вечерние часы, в период свободной деятельности.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17" y="1439333"/>
            <a:ext cx="3758193" cy="3006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39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234</TotalTime>
  <Words>1194</Words>
  <Application>Microsoft Office PowerPoint</Application>
  <PresentationFormat>Широкоэкранный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Open Sans</vt:lpstr>
      <vt:lpstr>Times New Roman</vt:lpstr>
      <vt:lpstr>Wingdings 3</vt:lpstr>
      <vt:lpstr>Сектор</vt:lpstr>
      <vt:lpstr>Презентация PowerPoint</vt:lpstr>
      <vt:lpstr>Актуальность темы</vt:lpstr>
      <vt:lpstr>Презентация PowerPoint</vt:lpstr>
      <vt:lpstr>патриотизм в современных условиях – это с одной стороны преданность Родине, а с другой – сохранение культурной самобытности народа.  Любовь маленького ребенка-дошкольника к Родине начинается с отношения к самым близким людям – отцу, матери, дедушке, бабушке, своему селу, улице, дому, в котором он живет, к детскому саду.</vt:lpstr>
      <vt:lpstr>Формирование патриотизма</vt:lpstr>
      <vt:lpstr>Влияние игровой деятельности на воспитание патриотизма у детей</vt:lpstr>
      <vt:lpstr>Использование народной культуры в патриотическом воспитании </vt:lpstr>
      <vt:lpstr>Народные игры, как средство нравственно-патриотического воспитания детей</vt:lpstr>
      <vt:lpstr>Дидактические игры, как средство нравственно-патриотического воспитания</vt:lpstr>
      <vt:lpstr>Дидактическая игра «Герб города» </vt:lpstr>
      <vt:lpstr>Дидактическая игра «Собери флаг»</vt:lpstr>
      <vt:lpstr>Дидактическая игра «Путешествие по городу» </vt:lpstr>
      <vt:lpstr>«Собери узор».</vt:lpstr>
      <vt:lpstr>« Мой адрес…» </vt:lpstr>
      <vt:lpstr>«Назови кто»</vt:lpstr>
      <vt:lpstr>«Подбери наряд кукле»</vt:lpstr>
      <vt:lpstr>«Я имею право...»</vt:lpstr>
      <vt:lpstr>Вывод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19</cp:revision>
  <dcterms:created xsi:type="dcterms:W3CDTF">2022-02-10T13:57:19Z</dcterms:created>
  <dcterms:modified xsi:type="dcterms:W3CDTF">2022-02-11T12:52:40Z</dcterms:modified>
</cp:coreProperties>
</file>